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handoutMasterIdLst>
    <p:handoutMasterId r:id="rId27"/>
  </p:handoutMasterIdLst>
  <p:sldIdLst>
    <p:sldId id="256" r:id="rId2"/>
    <p:sldId id="294" r:id="rId3"/>
    <p:sldId id="278" r:id="rId4"/>
    <p:sldId id="280" r:id="rId5"/>
    <p:sldId id="281" r:id="rId6"/>
    <p:sldId id="282" r:id="rId7"/>
    <p:sldId id="284" r:id="rId8"/>
    <p:sldId id="285" r:id="rId9"/>
    <p:sldId id="286" r:id="rId10"/>
    <p:sldId id="257" r:id="rId11"/>
    <p:sldId id="287" r:id="rId12"/>
    <p:sldId id="262" r:id="rId13"/>
    <p:sldId id="263" r:id="rId14"/>
    <p:sldId id="272" r:id="rId15"/>
    <p:sldId id="296" r:id="rId16"/>
    <p:sldId id="300" r:id="rId17"/>
    <p:sldId id="297" r:id="rId18"/>
    <p:sldId id="298" r:id="rId19"/>
    <p:sldId id="289" r:id="rId20"/>
    <p:sldId id="276" r:id="rId21"/>
    <p:sldId id="299" r:id="rId22"/>
    <p:sldId id="288" r:id="rId23"/>
    <p:sldId id="292" r:id="rId24"/>
    <p:sldId id="295" r:id="rId25"/>
  </p:sldIdLst>
  <p:sldSz cx="9144000" cy="6858000" type="screen4x3"/>
  <p:notesSz cx="6799263" cy="9929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D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00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handoutMaster" Target="handoutMasters/handout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ade0051:Google%20Drive:RAVE-skarp:RAVE:Case%20studies:Case%20gender%20#1 2016:G5.5_Responses:SurveySummary_03142016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7611791581608"/>
          <c:y val="0.0224482612871559"/>
          <c:w val="0.825520195392243"/>
          <c:h val="0.8577341440926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'Question 5'!$C$57</c:f>
              <c:strCache>
                <c:ptCount val="1"/>
                <c:pt idx="0">
                  <c:v>male</c:v>
                </c:pt>
              </c:strCache>
            </c:strRef>
          </c:tx>
          <c:invertIfNegative val="0"/>
          <c:cat>
            <c:strRef>
              <c:f>'Question 5'!$B$58:$B$64</c:f>
              <c:strCache>
                <c:ptCount val="7"/>
                <c:pt idx="0">
                  <c:v>interrupts</c:v>
                </c:pt>
                <c:pt idx="1">
                  <c:v>signals interest</c:v>
                </c:pt>
                <c:pt idx="2">
                  <c:v>argues forcefully</c:v>
                </c:pt>
                <c:pt idx="3">
                  <c:v>takes a lot of space</c:v>
                </c:pt>
                <c:pt idx="4">
                  <c:v>contradicts</c:v>
                </c:pt>
                <c:pt idx="5">
                  <c:v>Sympathetic</c:v>
                </c:pt>
                <c:pt idx="6">
                  <c:v>Knowledgeable</c:v>
                </c:pt>
              </c:strCache>
            </c:strRef>
          </c:cat>
          <c:val>
            <c:numRef>
              <c:f>'Question 5'!$C$58:$C$64</c:f>
              <c:numCache>
                <c:formatCode>0.00</c:formatCode>
                <c:ptCount val="7"/>
                <c:pt idx="0">
                  <c:v>4.17</c:v>
                </c:pt>
                <c:pt idx="1">
                  <c:v>5.5</c:v>
                </c:pt>
                <c:pt idx="2">
                  <c:v>3.58</c:v>
                </c:pt>
                <c:pt idx="3">
                  <c:v>4.42</c:v>
                </c:pt>
                <c:pt idx="4">
                  <c:v>4.42</c:v>
                </c:pt>
                <c:pt idx="5">
                  <c:v>4.08</c:v>
                </c:pt>
                <c:pt idx="6">
                  <c:v>5.25</c:v>
                </c:pt>
              </c:numCache>
            </c:numRef>
          </c:val>
        </c:ser>
        <c:ser>
          <c:idx val="1"/>
          <c:order val="1"/>
          <c:tx>
            <c:strRef>
              <c:f>'Question 5'!$D$57</c:f>
              <c:strCache>
                <c:ptCount val="1"/>
                <c:pt idx="0">
                  <c:v>female</c:v>
                </c:pt>
              </c:strCache>
            </c:strRef>
          </c:tx>
          <c:spPr>
            <a:solidFill>
              <a:srgbClr val="FF9D3F"/>
            </a:solidFill>
          </c:spPr>
          <c:invertIfNegative val="0"/>
          <c:cat>
            <c:strRef>
              <c:f>'Question 5'!$B$58:$B$64</c:f>
              <c:strCache>
                <c:ptCount val="7"/>
                <c:pt idx="0">
                  <c:v>interrupts</c:v>
                </c:pt>
                <c:pt idx="1">
                  <c:v>signals interest</c:v>
                </c:pt>
                <c:pt idx="2">
                  <c:v>argues forcefully</c:v>
                </c:pt>
                <c:pt idx="3">
                  <c:v>takes a lot of space</c:v>
                </c:pt>
                <c:pt idx="4">
                  <c:v>contradicts</c:v>
                </c:pt>
                <c:pt idx="5">
                  <c:v>Sympathetic</c:v>
                </c:pt>
                <c:pt idx="6">
                  <c:v>Knowledgeable</c:v>
                </c:pt>
              </c:strCache>
            </c:strRef>
          </c:cat>
          <c:val>
            <c:numRef>
              <c:f>'Question 5'!$D$58:$D$64</c:f>
              <c:numCache>
                <c:formatCode>0.00</c:formatCode>
                <c:ptCount val="7"/>
                <c:pt idx="0">
                  <c:v>3.38</c:v>
                </c:pt>
                <c:pt idx="1">
                  <c:v>5.23</c:v>
                </c:pt>
                <c:pt idx="2">
                  <c:v>3.62</c:v>
                </c:pt>
                <c:pt idx="3">
                  <c:v>3.38</c:v>
                </c:pt>
                <c:pt idx="4">
                  <c:v>3.77</c:v>
                </c:pt>
                <c:pt idx="5">
                  <c:v>4.619999999999996</c:v>
                </c:pt>
                <c:pt idx="6">
                  <c:v>5.92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07229112"/>
        <c:axId val="-2107203912"/>
      </c:barChart>
      <c:catAx>
        <c:axId val="1807229112"/>
        <c:scaling>
          <c:orientation val="minMax"/>
        </c:scaling>
        <c:delete val="0"/>
        <c:axPos val="b"/>
        <c:majorTickMark val="out"/>
        <c:minorTickMark val="none"/>
        <c:tickLblPos val="nextTo"/>
        <c:crossAx val="-2107203912"/>
        <c:crosses val="autoZero"/>
        <c:auto val="1"/>
        <c:lblAlgn val="ctr"/>
        <c:lblOffset val="100"/>
        <c:noMultiLvlLbl val="0"/>
      </c:catAx>
      <c:valAx>
        <c:axId val="-2107203912"/>
        <c:scaling>
          <c:orientation val="minMax"/>
          <c:max val="6.0"/>
          <c:min val="2.0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180722911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1342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8904CD-B509-4663-A609-C86BE1BF183C}" type="datetimeFigureOut">
              <a:rPr lang="en-GB" smtClean="0"/>
              <a:t>2016-04-06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1342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3EA877-AFA2-4524-825F-897530D8B3A5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49625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293843-669C-4A25-9DA3-91C82F22AF98}" type="datetimeFigureOut">
              <a:rPr lang="en-GB" smtClean="0"/>
              <a:t>2016-04-06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1342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B7FB5B-0F04-4989-AA6C-51F6FD9238E2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0302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sv-SE" dirty="0" err="1" smtClean="0"/>
              <a:t>Remember</a:t>
            </a:r>
            <a:r>
              <a:rPr lang="sv-SE" dirty="0" smtClean="0"/>
              <a:t> </a:t>
            </a:r>
            <a:r>
              <a:rPr lang="sv-SE" dirty="0" err="1" smtClean="0"/>
              <a:t>to</a:t>
            </a:r>
            <a:r>
              <a:rPr lang="sv-SE" dirty="0" smtClean="0"/>
              <a:t> </a:t>
            </a:r>
            <a:r>
              <a:rPr lang="sv-SE" dirty="0" err="1" smtClean="0"/>
              <a:t>address</a:t>
            </a:r>
            <a:r>
              <a:rPr lang="sv-SE" dirty="0" smtClean="0"/>
              <a:t> the problems </a:t>
            </a:r>
            <a:r>
              <a:rPr lang="sv-SE" dirty="0" err="1" smtClean="0"/>
              <a:t>when</a:t>
            </a:r>
            <a:r>
              <a:rPr lang="sv-SE" dirty="0" smtClean="0"/>
              <a:t> </a:t>
            </a:r>
            <a:r>
              <a:rPr lang="sv-SE" dirty="0" err="1" smtClean="0"/>
              <a:t>we</a:t>
            </a:r>
            <a:r>
              <a:rPr lang="sv-SE" dirty="0" smtClean="0"/>
              <a:t> </a:t>
            </a:r>
            <a:r>
              <a:rPr lang="sv-SE" dirty="0" err="1" smtClean="0"/>
              <a:t>have</a:t>
            </a:r>
            <a:r>
              <a:rPr lang="sv-SE" dirty="0" smtClean="0"/>
              <a:t> mixed-sex </a:t>
            </a:r>
            <a:r>
              <a:rPr lang="sv-SE" dirty="0" err="1" smtClean="0"/>
              <a:t>conversations</a:t>
            </a:r>
            <a:r>
              <a:rPr lang="sv-SE" dirty="0" smtClean="0"/>
              <a:t>.</a:t>
            </a:r>
            <a:endParaRPr lang="en-GB" dirty="0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4F4108E-5335-4C0C-AA18-1D76DD57D112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7" descr="norrsken_1sid_v2_pp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95"/>
          <a:stretch>
            <a:fillRect/>
          </a:stretch>
        </p:blipFill>
        <p:spPr bwMode="auto">
          <a:xfrm>
            <a:off x="254000" y="261938"/>
            <a:ext cx="8636000" cy="633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03263" y="2133600"/>
            <a:ext cx="7772400" cy="13716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sv-SE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l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sv-SE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 b="0">
                <a:solidFill>
                  <a:srgbClr val="FFFFFF"/>
                </a:solidFill>
              </a:defRPr>
            </a:lvl1pPr>
          </a:lstStyle>
          <a:p>
            <a:fld id="{FE92E3D5-3E5C-4178-840B-91B8FAAD5E81}" type="datetimeFigureOut">
              <a:rPr lang="en-GB" smtClean="0"/>
              <a:t>2016-04-06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b="0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286000" cy="457200"/>
          </a:xfrm>
        </p:spPr>
        <p:txBody>
          <a:bodyPr/>
          <a:lstStyle>
            <a:lvl1pPr>
              <a:defRPr b="0">
                <a:solidFill>
                  <a:srgbClr val="FFFFFF"/>
                </a:solidFill>
              </a:defRPr>
            </a:lvl1pPr>
          </a:lstStyle>
          <a:p>
            <a:fld id="{94B36A49-4360-47B1-B876-EE0DC1C3A81A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0614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92E3D5-3E5C-4178-840B-91B8FAAD5E81}" type="datetimeFigureOut">
              <a:rPr lang="en-GB" smtClean="0"/>
              <a:t>2016-04-06</a:t>
            </a:fld>
            <a:endParaRPr lang="en-GB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B36A49-4360-47B1-B876-EE0DC1C3A81A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7298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1828800" y="1676400"/>
            <a:ext cx="3429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5410200" y="1676400"/>
            <a:ext cx="3429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92E3D5-3E5C-4178-840B-91B8FAAD5E81}" type="datetimeFigureOut">
              <a:rPr lang="en-GB" smtClean="0"/>
              <a:t>2016-04-06</a:t>
            </a:fld>
            <a:endParaRPr lang="en-GB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B36A49-4360-47B1-B876-EE0DC1C3A81A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4411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92E3D5-3E5C-4178-840B-91B8FAAD5E81}" type="datetimeFigureOut">
              <a:rPr lang="en-GB" smtClean="0"/>
              <a:t>2016-04-06</a:t>
            </a:fld>
            <a:endParaRPr lang="en-GB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B36A49-4360-47B1-B876-EE0DC1C3A81A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0911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92E3D5-3E5C-4178-840B-91B8FAAD5E81}" type="datetimeFigureOut">
              <a:rPr lang="en-GB" smtClean="0"/>
              <a:t>2016-04-06</a:t>
            </a:fld>
            <a:endParaRPr lang="en-GB"/>
          </a:p>
        </p:txBody>
      </p:sp>
      <p:sp>
        <p:nvSpPr>
          <p:cNvPr id="3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B36A49-4360-47B1-B876-EE0DC1C3A81A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7356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362200" y="4797425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2362200" y="60960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sv-SE" noProof="0" smtClean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2362200" y="5364163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92E3D5-3E5C-4178-840B-91B8FAAD5E81}" type="datetimeFigureOut">
              <a:rPr lang="en-GB" smtClean="0"/>
              <a:t>2016-04-06</a:t>
            </a:fld>
            <a:endParaRPr lang="en-GB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B36A49-4360-47B1-B876-EE0DC1C3A81A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6448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8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28800" y="457200"/>
            <a:ext cx="7010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Klicka här för att ändra format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28800" y="1676400"/>
            <a:ext cx="7010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</a:p>
        </p:txBody>
      </p:sp>
      <p:sp>
        <p:nvSpPr>
          <p:cNvPr id="1043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898650" y="6324600"/>
            <a:ext cx="190023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100"/>
            </a:lvl1pPr>
          </a:lstStyle>
          <a:p>
            <a:fld id="{FE92E3D5-3E5C-4178-840B-91B8FAAD5E81}" type="datetimeFigureOut">
              <a:rPr lang="en-GB" smtClean="0"/>
              <a:t>2016-04-06</a:t>
            </a:fld>
            <a:endParaRPr lang="en-GB"/>
          </a:p>
        </p:txBody>
      </p:sp>
      <p:sp>
        <p:nvSpPr>
          <p:cNvPr id="1044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938588" y="6324600"/>
            <a:ext cx="281463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100"/>
            </a:lvl1pPr>
          </a:lstStyle>
          <a:p>
            <a:endParaRPr lang="en-GB"/>
          </a:p>
        </p:txBody>
      </p:sp>
      <p:sp>
        <p:nvSpPr>
          <p:cNvPr id="1045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92925" y="6324600"/>
            <a:ext cx="18986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100"/>
            </a:lvl1pPr>
          </a:lstStyle>
          <a:p>
            <a:fld id="{94B36A49-4360-47B1-B876-EE0DC1C3A81A}" type="slidenum">
              <a:rPr lang="en-GB" smtClean="0"/>
              <a:t>‹Nr.›</a:t>
            </a:fld>
            <a:endParaRPr lang="en-GB"/>
          </a:p>
        </p:txBody>
      </p:sp>
      <p:pic>
        <p:nvPicPr>
          <p:cNvPr id="1031" name="Bildobjekt 8" descr="norrsken_stapel_ppt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1298575" cy="625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ＭＳ Ｐゴシック" pitchFamily="36" charset="-128"/>
          <a:cs typeface="ＭＳ Ｐゴシック" pitchFamily="24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6" charset="0"/>
          <a:ea typeface="ＭＳ Ｐゴシック" pitchFamily="36" charset="-128"/>
          <a:cs typeface="ＭＳ Ｐゴシック" pitchFamily="2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6" charset="0"/>
          <a:ea typeface="ＭＳ Ｐゴシック" pitchFamily="36" charset="-128"/>
          <a:cs typeface="ＭＳ Ｐゴシック" pitchFamily="2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6" charset="0"/>
          <a:ea typeface="ＭＳ Ｐゴシック" pitchFamily="36" charset="-128"/>
          <a:cs typeface="ＭＳ Ｐゴシック" pitchFamily="2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6" charset="0"/>
          <a:ea typeface="ＭＳ Ｐゴシック" pitchFamily="36" charset="-128"/>
          <a:cs typeface="ＭＳ Ｐゴシック" pitchFamily="2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6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6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6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6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ＭＳ Ｐゴシック" pitchFamily="36" charset="-128"/>
          <a:cs typeface="ＭＳ Ｐゴシック" pitchFamily="24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pitchFamily="36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36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ＭＳ Ｐゴシック" pitchFamily="36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36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36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36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36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36" charset="-128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hyperlink" Target="snippet.mp3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bQ29FZ9tSq0" TargetMode="External"/><Relationship Id="rId3" Type="http://schemas.openxmlformats.org/officeDocument/2006/relationships/hyperlink" Target="https://www.youtube.com/watch?v=oWthLSkH2mg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tyXlT3cNHRk" TargetMode="External"/><Relationship Id="rId3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1412776"/>
            <a:ext cx="8208912" cy="1371600"/>
          </a:xfrm>
        </p:spPr>
        <p:txBody>
          <a:bodyPr/>
          <a:lstStyle/>
          <a:p>
            <a:pPr algn="ctr"/>
            <a:r>
              <a:rPr lang="en-GB" dirty="0" smtClean="0"/>
              <a:t>C-RAVE: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79912" y="5805264"/>
            <a:ext cx="4968552" cy="720080"/>
          </a:xfrm>
        </p:spPr>
        <p:txBody>
          <a:bodyPr/>
          <a:lstStyle/>
          <a:p>
            <a:pPr algn="ctr"/>
            <a:r>
              <a:rPr lang="en-GB" sz="1600" b="1" dirty="0" smtClean="0"/>
              <a:t>Anders Steinvall &amp; Mats Deutschmann</a:t>
            </a:r>
          </a:p>
          <a:p>
            <a:pPr algn="ctr"/>
            <a:r>
              <a:rPr lang="en-GB" sz="1600" b="1" dirty="0" smtClean="0"/>
              <a:t>Umeå University, Sweden</a:t>
            </a:r>
            <a:endParaRPr lang="en-GB" sz="1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2708920"/>
            <a:ext cx="80648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bg1">
                    <a:lumMod val="95000"/>
                  </a:schemeClr>
                </a:solidFill>
              </a:rPr>
              <a:t>Looking at Methods for raising Awareness of Linguistic Gender Stereotyping using Virtual </a:t>
            </a:r>
            <a:r>
              <a:rPr lang="en-GB" sz="2400" b="1" dirty="0" smtClean="0">
                <a:solidFill>
                  <a:schemeClr val="bg1">
                    <a:lumMod val="95000"/>
                  </a:schemeClr>
                </a:solidFill>
              </a:rPr>
              <a:t>Simulation </a:t>
            </a:r>
            <a:r>
              <a:rPr lang="en-GB" sz="2400" b="1" dirty="0" smtClean="0">
                <a:solidFill>
                  <a:schemeClr val="bg1"/>
                </a:solidFill>
              </a:rPr>
              <a:t>Applications from a cross-cultural perspective: </a:t>
            </a:r>
          </a:p>
          <a:p>
            <a:pPr algn="ctr"/>
            <a:r>
              <a:rPr lang="en-GB" sz="2400" b="1" dirty="0" smtClean="0">
                <a:solidFill>
                  <a:schemeClr val="bg1"/>
                </a:solidFill>
              </a:rPr>
              <a:t>the Seychelles and Sweden</a:t>
            </a:r>
            <a:endParaRPr lang="en-GB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6517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57200"/>
            <a:ext cx="7135688" cy="1066800"/>
          </a:xfrm>
        </p:spPr>
        <p:txBody>
          <a:bodyPr/>
          <a:lstStyle/>
          <a:p>
            <a:r>
              <a:rPr lang="en-GB" sz="2800" dirty="0" smtClean="0"/>
              <a:t>Pilot manipulation: </a:t>
            </a:r>
            <a:br>
              <a:rPr lang="en-GB" sz="2800" dirty="0" smtClean="0"/>
            </a:br>
            <a:r>
              <a:rPr lang="en-GB" sz="2000" dirty="0" smtClean="0"/>
              <a:t>Telephone discussion between two “researchers”: Robin Simpson and Terry Walker</a:t>
            </a:r>
            <a:endParaRPr lang="en-GB" sz="2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852936"/>
            <a:ext cx="2042924" cy="2042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95736" y="5157192"/>
            <a:ext cx="2535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Robin Simpson</a:t>
            </a:r>
            <a:endParaRPr lang="en-GB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6012160" y="5156251"/>
            <a:ext cx="22596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Terry Walker</a:t>
            </a:r>
            <a:endParaRPr lang="en-GB" sz="24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852936"/>
            <a:ext cx="2042924" cy="2042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67744" y="1988840"/>
            <a:ext cx="53285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hlinkClick r:id="rId3" action="ppaction://hlinkfile"/>
              </a:rPr>
              <a:t>Robin and Terry on Gender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9716650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manipulation set-up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1095463"/>
              </p:ext>
            </p:extLst>
          </p:nvPr>
        </p:nvGraphicFramePr>
        <p:xfrm>
          <a:off x="1691679" y="2132855"/>
          <a:ext cx="7128792" cy="33253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76264"/>
                <a:gridCol w="2376264"/>
                <a:gridCol w="2376264"/>
              </a:tblGrid>
              <a:tr h="4526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Discussant</a:t>
                      </a:r>
                      <a:endParaRPr lang="en-GB" sz="20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Robin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(Collaborative)</a:t>
                      </a:r>
                      <a:endParaRPr lang="en-GB" sz="20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Terry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(Competitive)</a:t>
                      </a:r>
                      <a:endParaRPr lang="en-GB" sz="20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3578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Perceived gender for </a:t>
                      </a:r>
                      <a:r>
                        <a:rPr lang="en-GB" sz="2000" dirty="0" smtClean="0">
                          <a:effectLst/>
                        </a:rPr>
                        <a:t>group</a:t>
                      </a:r>
                      <a:r>
                        <a:rPr lang="en-GB" sz="2000" baseline="0" dirty="0" smtClean="0">
                          <a:effectLst/>
                        </a:rPr>
                        <a:t> A</a:t>
                      </a:r>
                      <a:endParaRPr lang="en-GB" sz="20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Male</a:t>
                      </a:r>
                      <a:endParaRPr lang="en-GB" sz="20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Female</a:t>
                      </a:r>
                      <a:endParaRPr lang="en-GB" sz="20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3578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Perceived gender for </a:t>
                      </a:r>
                      <a:r>
                        <a:rPr lang="en-GB" sz="2000" dirty="0" smtClean="0">
                          <a:effectLst/>
                        </a:rPr>
                        <a:t>group</a:t>
                      </a:r>
                      <a:r>
                        <a:rPr lang="en-GB" sz="2000" baseline="0" dirty="0" smtClean="0">
                          <a:effectLst/>
                        </a:rPr>
                        <a:t> B</a:t>
                      </a:r>
                      <a:endParaRPr lang="en-GB" sz="20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Female</a:t>
                      </a:r>
                      <a:endParaRPr lang="en-GB" sz="20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Male</a:t>
                      </a:r>
                      <a:endParaRPr lang="en-GB" sz="20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9761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051720" y="274638"/>
            <a:ext cx="6635080" cy="913038"/>
          </a:xfrm>
        </p:spPr>
        <p:txBody>
          <a:bodyPr>
            <a:noAutofit/>
          </a:bodyPr>
          <a:lstStyle/>
          <a:p>
            <a:r>
              <a:rPr lang="sv-SE" sz="2800" dirty="0" err="1"/>
              <a:t>Comparing</a:t>
            </a:r>
            <a:r>
              <a:rPr lang="sv-SE" sz="2800" dirty="0"/>
              <a:t> "Terry" </a:t>
            </a:r>
            <a:r>
              <a:rPr lang="sv-SE" sz="2800" dirty="0" smtClean="0"/>
              <a:t>data (</a:t>
            </a:r>
            <a:r>
              <a:rPr lang="sv-SE" sz="2800" dirty="0" err="1" smtClean="0"/>
              <a:t>competitive</a:t>
            </a:r>
            <a:r>
              <a:rPr lang="sv-SE" sz="2800" dirty="0" smtClean="0"/>
              <a:t> </a:t>
            </a:r>
            <a:r>
              <a:rPr lang="sv-SE" sz="2800" dirty="0" err="1" smtClean="0"/>
              <a:t>strategy</a:t>
            </a:r>
            <a:r>
              <a:rPr lang="sv-SE" sz="2800" dirty="0" smtClean="0"/>
              <a:t>)</a:t>
            </a:r>
            <a:endParaRPr lang="en-GB" sz="2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197" y="1628800"/>
            <a:ext cx="7427111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28057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123728" y="340772"/>
            <a:ext cx="6419056" cy="821304"/>
          </a:xfrm>
        </p:spPr>
        <p:txBody>
          <a:bodyPr>
            <a:noAutofit/>
          </a:bodyPr>
          <a:lstStyle/>
          <a:p>
            <a:r>
              <a:rPr lang="sv-SE" sz="2800" dirty="0" err="1"/>
              <a:t>Comparing</a:t>
            </a:r>
            <a:r>
              <a:rPr lang="sv-SE" sz="2800" dirty="0"/>
              <a:t> "Robin" </a:t>
            </a:r>
            <a:r>
              <a:rPr lang="sv-SE" sz="2800" dirty="0" smtClean="0"/>
              <a:t>data (</a:t>
            </a:r>
            <a:r>
              <a:rPr lang="sv-SE" sz="2800" dirty="0" err="1" smtClean="0"/>
              <a:t>collaborative</a:t>
            </a:r>
            <a:r>
              <a:rPr lang="sv-SE" sz="2800" dirty="0" smtClean="0"/>
              <a:t> </a:t>
            </a:r>
            <a:r>
              <a:rPr lang="sv-SE" sz="2800" dirty="0" err="1" smtClean="0"/>
              <a:t>strategy</a:t>
            </a:r>
            <a:r>
              <a:rPr lang="sv-SE" sz="2800" dirty="0" smtClean="0"/>
              <a:t>)</a:t>
            </a:r>
            <a:endParaRPr lang="en-GB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0533" y="1628800"/>
            <a:ext cx="7385963" cy="44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63286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828800" y="332656"/>
            <a:ext cx="7010400" cy="1066800"/>
          </a:xfrm>
        </p:spPr>
        <p:txBody>
          <a:bodyPr>
            <a:noAutofit/>
          </a:bodyPr>
          <a:lstStyle/>
          <a:p>
            <a:r>
              <a:rPr lang="sv-SE" sz="2400" dirty="0"/>
              <a:t>Students’ </a:t>
            </a:r>
            <a:r>
              <a:rPr lang="sv-SE" sz="2400" dirty="0" err="1"/>
              <a:t>reactions</a:t>
            </a:r>
            <a:r>
              <a:rPr lang="sv-SE" sz="2400" dirty="0"/>
              <a:t> </a:t>
            </a:r>
            <a:r>
              <a:rPr lang="sv-SE" sz="2400" dirty="0" err="1"/>
              <a:t>to</a:t>
            </a:r>
            <a:r>
              <a:rPr lang="sv-SE" sz="2400" dirty="0"/>
              <a:t> </a:t>
            </a:r>
            <a:r>
              <a:rPr lang="sv-SE" sz="2400" dirty="0" err="1"/>
              <a:t>evaluative</a:t>
            </a:r>
            <a:r>
              <a:rPr lang="sv-SE" sz="2400" dirty="0"/>
              <a:t> </a:t>
            </a:r>
            <a:r>
              <a:rPr lang="sv-SE" sz="2400" dirty="0" err="1"/>
              <a:t>statements</a:t>
            </a:r>
            <a:r>
              <a:rPr lang="sv-SE" sz="2400" dirty="0"/>
              <a:t> </a:t>
            </a:r>
            <a:r>
              <a:rPr lang="sv-SE" sz="2400" dirty="0" smtClean="0"/>
              <a:t>(II</a:t>
            </a:r>
            <a:r>
              <a:rPr lang="sv-SE" sz="2400" dirty="0"/>
              <a:t>):</a:t>
            </a:r>
            <a:r>
              <a:rPr lang="sv-SE" sz="2800" dirty="0"/>
              <a:t> </a:t>
            </a:r>
            <a:r>
              <a:rPr lang="sv-SE" sz="2000" dirty="0"/>
              <a:t>The person in </a:t>
            </a:r>
            <a:r>
              <a:rPr lang="sv-SE" sz="2000" dirty="0" err="1"/>
              <a:t>question</a:t>
            </a:r>
            <a:r>
              <a:rPr lang="sv-SE" sz="2000" dirty="0"/>
              <a:t> is a </a:t>
            </a:r>
            <a:r>
              <a:rPr lang="sv-SE" sz="2000" dirty="0" err="1"/>
              <a:t>good</a:t>
            </a:r>
            <a:r>
              <a:rPr lang="sv-SE" sz="2000" dirty="0"/>
              <a:t> </a:t>
            </a:r>
            <a:r>
              <a:rPr lang="sv-SE" sz="2000" dirty="0" err="1" smtClean="0"/>
              <a:t>listener</a:t>
            </a:r>
            <a:endParaRPr lang="en-GB" sz="20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3" y="1529520"/>
            <a:ext cx="6336705" cy="5027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0744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Set-up Round 2</a:t>
            </a:r>
            <a:r>
              <a:rPr lang="en-GB" dirty="0"/>
              <a:t/>
            </a:r>
            <a:br>
              <a:rPr lang="en-GB" dirty="0"/>
            </a:br>
            <a:r>
              <a:rPr lang="en-GB" sz="2000" dirty="0" smtClean="0"/>
              <a:t>2 Adobe </a:t>
            </a:r>
            <a:r>
              <a:rPr lang="en-GB" sz="2000" dirty="0"/>
              <a:t>discussion between two “researchers”: </a:t>
            </a:r>
            <a:r>
              <a:rPr lang="en-GB" sz="2000" dirty="0" smtClean="0"/>
              <a:t>Mats Deutschmann and </a:t>
            </a:r>
            <a:r>
              <a:rPr lang="en-GB" sz="2000" dirty="0" err="1" smtClean="0"/>
              <a:t>Karyn</a:t>
            </a:r>
            <a:r>
              <a:rPr lang="en-GB" sz="2000" dirty="0" smtClean="0"/>
              <a:t> (alias Jane/John Watts)l</a:t>
            </a:r>
            <a:endParaRPr lang="en-GB" sz="20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There were two versions of the same texts</a:t>
            </a:r>
          </a:p>
          <a:p>
            <a:r>
              <a:rPr lang="en-GB" u="sng" dirty="0">
                <a:hlinkClick r:id="rId2"/>
              </a:rPr>
              <a:t>https://www.youtube.com/watch?v=</a:t>
            </a:r>
            <a:r>
              <a:rPr lang="en-GB" u="sng" dirty="0" smtClean="0">
                <a:hlinkClick r:id="rId2"/>
              </a:rPr>
              <a:t>bQ29FZ9tSq0</a:t>
            </a:r>
            <a:endParaRPr lang="en-GB" dirty="0"/>
          </a:p>
          <a:p>
            <a:r>
              <a:rPr lang="en-GB" u="sng" dirty="0">
                <a:hlinkClick r:id="rId3"/>
              </a:rPr>
              <a:t>https://www.youtube.com/watch?v=oWthLSkH2mg</a:t>
            </a: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46902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7" name="Platshållare för innehåll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4061216"/>
              </p:ext>
            </p:extLst>
          </p:nvPr>
        </p:nvGraphicFramePr>
        <p:xfrm>
          <a:off x="1828800" y="1676400"/>
          <a:ext cx="7063680" cy="29047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4560"/>
                <a:gridCol w="2354560"/>
                <a:gridCol w="2354560"/>
              </a:tblGrid>
              <a:tr h="6774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Discussant</a:t>
                      </a:r>
                      <a:endParaRPr lang="en-GB" sz="20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Mats</a:t>
                      </a:r>
                      <a:endParaRPr lang="en-GB" sz="20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“</a:t>
                      </a:r>
                      <a:r>
                        <a:rPr lang="en-GB" sz="2000" b="1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Karyn</a:t>
                      </a:r>
                      <a:r>
                        <a:rPr lang="en-GB" sz="20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”</a:t>
                      </a:r>
                      <a:endParaRPr lang="en-GB" sz="2000" b="1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1136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Perceived gender for </a:t>
                      </a:r>
                      <a:r>
                        <a:rPr lang="en-GB" sz="2000" dirty="0" smtClean="0">
                          <a:effectLst/>
                        </a:rPr>
                        <a:t>group</a:t>
                      </a:r>
                      <a:r>
                        <a:rPr lang="en-GB" sz="2000" baseline="0" dirty="0" smtClean="0">
                          <a:effectLst/>
                        </a:rPr>
                        <a:t> A</a:t>
                      </a:r>
                      <a:endParaRPr lang="en-GB" sz="20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Male</a:t>
                      </a:r>
                      <a:endParaRPr lang="en-GB" sz="20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Male</a:t>
                      </a:r>
                      <a:endParaRPr lang="en-GB" sz="2000" b="1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1136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Perceived gender for </a:t>
                      </a:r>
                      <a:r>
                        <a:rPr lang="en-GB" sz="2000" dirty="0" smtClean="0">
                          <a:effectLst/>
                        </a:rPr>
                        <a:t>group</a:t>
                      </a:r>
                      <a:r>
                        <a:rPr lang="en-GB" sz="2000" baseline="0" dirty="0" smtClean="0">
                          <a:effectLst/>
                        </a:rPr>
                        <a:t> B</a:t>
                      </a:r>
                      <a:endParaRPr lang="en-GB" sz="20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Male</a:t>
                      </a:r>
                      <a:endParaRPr lang="en-GB" sz="20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 dirty="0" smtClean="0">
                          <a:effectLst/>
                        </a:rPr>
                        <a:t>female</a:t>
                      </a:r>
                      <a:endParaRPr lang="en-GB" sz="2000" b="1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08298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Responses</a:t>
            </a:r>
            <a:endParaRPr lang="en-GB" dirty="0"/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1071747"/>
              </p:ext>
            </p:extLst>
          </p:nvPr>
        </p:nvGraphicFramePr>
        <p:xfrm>
          <a:off x="914400" y="1556792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Ned 4"/>
          <p:cNvSpPr/>
          <p:nvPr/>
        </p:nvSpPr>
        <p:spPr bwMode="auto">
          <a:xfrm>
            <a:off x="2555776" y="2564904"/>
            <a:ext cx="216024" cy="288032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6" charset="0"/>
            </a:endParaRPr>
          </a:p>
        </p:txBody>
      </p:sp>
      <p:sp>
        <p:nvSpPr>
          <p:cNvPr id="6" name="Ned 5"/>
          <p:cNvSpPr/>
          <p:nvPr/>
        </p:nvSpPr>
        <p:spPr bwMode="auto">
          <a:xfrm>
            <a:off x="5508104" y="2564904"/>
            <a:ext cx="216024" cy="288032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6" charset="0"/>
            </a:endParaRPr>
          </a:p>
        </p:txBody>
      </p:sp>
      <p:sp>
        <p:nvSpPr>
          <p:cNvPr id="7" name="Ned 6"/>
          <p:cNvSpPr/>
          <p:nvPr/>
        </p:nvSpPr>
        <p:spPr bwMode="auto">
          <a:xfrm>
            <a:off x="6516216" y="2564904"/>
            <a:ext cx="216024" cy="288032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6" charset="0"/>
            </a:endParaRPr>
          </a:p>
        </p:txBody>
      </p:sp>
      <p:sp>
        <p:nvSpPr>
          <p:cNvPr id="8" name="Ned 7"/>
          <p:cNvSpPr/>
          <p:nvPr/>
        </p:nvSpPr>
        <p:spPr bwMode="auto">
          <a:xfrm>
            <a:off x="7380312" y="2564904"/>
            <a:ext cx="216024" cy="288032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96318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Note the following</a:t>
            </a:r>
            <a:endParaRPr lang="en-GB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The male version gets higher scores for “Interruptions”</a:t>
            </a:r>
          </a:p>
          <a:p>
            <a:r>
              <a:rPr lang="en-GB" dirty="0" smtClean="0"/>
              <a:t>The male version gets higher scores for “takes a lot of space”</a:t>
            </a:r>
          </a:p>
          <a:p>
            <a:r>
              <a:rPr lang="en-GB" dirty="0" smtClean="0"/>
              <a:t>The male version gets higher scores for “contradicts”</a:t>
            </a:r>
          </a:p>
          <a:p>
            <a:r>
              <a:rPr lang="en-GB" dirty="0" smtClean="0"/>
              <a:t>All of these features are considered part of competitive speech, which is deemed stereotypically male. </a:t>
            </a:r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29890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/>
              <a:t>Some students’ comments after the debriefing session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 smtClean="0"/>
              <a:t>“This </a:t>
            </a:r>
            <a:r>
              <a:rPr lang="en-GB" sz="2000" dirty="0"/>
              <a:t>made me so much more aware about it and the whole issue. Not only the experiment but the whole course and even though I do generalize and I have clear stereotypes I am now more aware of them and can use that knowledge in the classroom and even in life in general</a:t>
            </a:r>
            <a:r>
              <a:rPr lang="en-GB" sz="2000" dirty="0" smtClean="0"/>
              <a:t>!”</a:t>
            </a:r>
            <a:br>
              <a:rPr lang="en-GB" sz="2000" dirty="0" smtClean="0"/>
            </a:br>
            <a:endParaRPr lang="en-GB" sz="2000" dirty="0" smtClean="0"/>
          </a:p>
          <a:p>
            <a:r>
              <a:rPr lang="en-GB" sz="2000" dirty="0" smtClean="0"/>
              <a:t>“I </a:t>
            </a:r>
            <a:r>
              <a:rPr lang="en-GB" sz="2000" dirty="0"/>
              <a:t>feel like I learned more when I was actively participating in the tests during the course</a:t>
            </a:r>
            <a:r>
              <a:rPr lang="en-GB" sz="2000" dirty="0" smtClean="0"/>
              <a:t>.”</a:t>
            </a:r>
            <a:br>
              <a:rPr lang="en-GB" sz="2000" dirty="0" smtClean="0"/>
            </a:br>
            <a:endParaRPr lang="en-GB" sz="2000" dirty="0" smtClean="0"/>
          </a:p>
          <a:p>
            <a:r>
              <a:rPr lang="en-GB" sz="2000" dirty="0" smtClean="0"/>
              <a:t>“Good </a:t>
            </a:r>
            <a:r>
              <a:rPr lang="en-GB" sz="2000" dirty="0"/>
              <a:t>and interesting! I have gotten a deeper </a:t>
            </a:r>
            <a:r>
              <a:rPr lang="en-GB" sz="2000" dirty="0" smtClean="0"/>
              <a:t>understanding of </a:t>
            </a:r>
            <a:r>
              <a:rPr lang="en-GB" sz="2000" dirty="0"/>
              <a:t>how I look at stereotypes and how that will affect me in my future work</a:t>
            </a:r>
            <a:r>
              <a:rPr lang="en-GB" sz="2000" dirty="0" smtClean="0"/>
              <a:t>!”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0886958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Two projects on awareness-raising activities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 smtClean="0"/>
              <a:t>RAVE </a:t>
            </a:r>
            <a:r>
              <a:rPr lang="en-GB" dirty="0" smtClean="0"/>
              <a:t>– Raising Awareness through Virtual Experiencing (VR funded)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b="1" dirty="0" smtClean="0"/>
              <a:t>C-RAVE</a:t>
            </a:r>
            <a:r>
              <a:rPr lang="en-GB" dirty="0" smtClean="0"/>
              <a:t> – A Cross-cultural perspective on Raising Awareness through Virtual Experiencing (Wallenberg funded)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Both primarily address </a:t>
            </a:r>
            <a:r>
              <a:rPr lang="en-GB" dirty="0"/>
              <a:t>issues </a:t>
            </a:r>
            <a:r>
              <a:rPr lang="en-GB" dirty="0" smtClean="0"/>
              <a:t>relating to language and stereotyping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38773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828800" y="457200"/>
            <a:ext cx="7010400" cy="739552"/>
          </a:xfrm>
        </p:spPr>
        <p:txBody>
          <a:bodyPr/>
          <a:lstStyle/>
          <a:p>
            <a:r>
              <a:rPr lang="en-GB" sz="2800" dirty="0" smtClean="0"/>
              <a:t>Conclusion from RAVE pilot rounds</a:t>
            </a:r>
            <a:endParaRPr lang="en-GB" sz="28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828800" y="1340768"/>
            <a:ext cx="7010400" cy="4572000"/>
          </a:xfrm>
        </p:spPr>
        <p:txBody>
          <a:bodyPr>
            <a:normAutofit fontScale="92500" lnSpcReduction="10000"/>
          </a:bodyPr>
          <a:lstStyle/>
          <a:p>
            <a:r>
              <a:rPr lang="en-GB" sz="2400" dirty="0" smtClean="0"/>
              <a:t>Students were more inclined to agree with statements that fit stereotypes (i.e. when Robin was female and Terry male/</a:t>
            </a:r>
            <a:r>
              <a:rPr lang="en-GB" sz="2400" dirty="0" err="1" smtClean="0"/>
              <a:t>Karyn</a:t>
            </a:r>
            <a:r>
              <a:rPr lang="en-GB" sz="2400" dirty="0" smtClean="0"/>
              <a:t> behaved x or y).</a:t>
            </a:r>
          </a:p>
          <a:p>
            <a:r>
              <a:rPr lang="en-GB" sz="2400" dirty="0" smtClean="0"/>
              <a:t>Students </a:t>
            </a:r>
            <a:r>
              <a:rPr lang="en-GB" sz="2400" dirty="0"/>
              <a:t>seem to be influenced by stereotypes in </a:t>
            </a:r>
            <a:r>
              <a:rPr lang="en-GB" sz="2400" dirty="0" smtClean="0"/>
              <a:t>their </a:t>
            </a:r>
            <a:r>
              <a:rPr lang="en-GB" sz="2400" dirty="0"/>
              <a:t>listening (but this is not conclusive yet).</a:t>
            </a:r>
          </a:p>
          <a:p>
            <a:r>
              <a:rPr lang="en-GB" sz="2400" dirty="0"/>
              <a:t>In particular, there seems to be a tendency to exaggerate stereotypically male features when the speaker is ‘male’</a:t>
            </a:r>
            <a:r>
              <a:rPr lang="en-GB" sz="2400" dirty="0" smtClean="0"/>
              <a:t>.</a:t>
            </a:r>
          </a:p>
          <a:p>
            <a:r>
              <a:rPr lang="en-GB" sz="2400" dirty="0" smtClean="0"/>
              <a:t>The debriefing session appears to have stimulated students into meta-cognitive reflection.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8165180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Our biggest challenges</a:t>
            </a:r>
            <a:endParaRPr lang="en-GB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Sound quality of our material</a:t>
            </a:r>
          </a:p>
          <a:p>
            <a:pPr lvl="1"/>
            <a:r>
              <a:rPr lang="en-GB" dirty="0" smtClean="0"/>
              <a:t>Has to be conceived as authentic</a:t>
            </a:r>
          </a:p>
          <a:p>
            <a:pPr lvl="1"/>
            <a:r>
              <a:rPr lang="en-GB" dirty="0" smtClean="0"/>
              <a:t>Must not raise suspicion that the material has been manipulated for gender</a:t>
            </a:r>
          </a:p>
          <a:p>
            <a:r>
              <a:rPr lang="en-GB" dirty="0" smtClean="0"/>
              <a:t>How do we measure whether students have become more aware?</a:t>
            </a:r>
          </a:p>
          <a:p>
            <a:pPr lvl="1"/>
            <a:r>
              <a:rPr lang="en-GB" dirty="0" smtClean="0"/>
              <a:t>IAT, explicit sexism scale</a:t>
            </a:r>
          </a:p>
          <a:p>
            <a:pPr lvl="1"/>
            <a:r>
              <a:rPr lang="en-GB" dirty="0" smtClean="0"/>
              <a:t>ELSAT- Explicit Language Stereotyping Awareness test.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87665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/>
              <a:t>C-RAVE: Applications to the Seychelles context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7664" y="1676400"/>
            <a:ext cx="7416824" cy="4572000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 smtClean="0"/>
              <a:t>A relevant expansion because</a:t>
            </a:r>
            <a:br>
              <a:rPr lang="en-GB" sz="2400" dirty="0" smtClean="0"/>
            </a:br>
            <a:endParaRPr lang="en-GB" sz="2400" dirty="0" smtClean="0"/>
          </a:p>
          <a:p>
            <a:r>
              <a:rPr lang="en-GB" sz="2400" dirty="0" smtClean="0"/>
              <a:t>Conspicuous lack of studies from non-Western countries</a:t>
            </a:r>
          </a:p>
          <a:p>
            <a:pPr lvl="1"/>
            <a:r>
              <a:rPr lang="en-GB" sz="2000" dirty="0" smtClean="0"/>
              <a:t>Need for identification of conversational strategies</a:t>
            </a:r>
          </a:p>
          <a:p>
            <a:pPr lvl="1"/>
            <a:r>
              <a:rPr lang="en-GB" sz="2000" dirty="0" smtClean="0"/>
              <a:t>Identification of beliefs about conversations</a:t>
            </a:r>
          </a:p>
          <a:p>
            <a:r>
              <a:rPr lang="en-GB" sz="2400" dirty="0" smtClean="0"/>
              <a:t>A more complex gender picture: mix of traditional roles and progressive/ matriarchal tendencies </a:t>
            </a:r>
          </a:p>
          <a:p>
            <a:r>
              <a:rPr lang="en-GB" sz="2400" dirty="0" smtClean="0"/>
              <a:t>A lens for exploring similarities and differences compared to a European perspective</a:t>
            </a:r>
          </a:p>
        </p:txBody>
      </p:sp>
    </p:spTree>
    <p:extLst>
      <p:ext uri="{BB962C8B-B14F-4D97-AF65-F5344CB8AC3E}">
        <p14:creationId xmlns:p14="http://schemas.microsoft.com/office/powerpoint/2010/main" val="6530442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Finally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We are more than happy for constructive input for the next phase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35722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763688" y="548680"/>
            <a:ext cx="7075512" cy="5699720"/>
          </a:xfrm>
        </p:spPr>
        <p:txBody>
          <a:bodyPr/>
          <a:lstStyle/>
          <a:p>
            <a:pPr marL="0" indent="0" algn="ctr">
              <a:buNone/>
            </a:pPr>
            <a:r>
              <a:rPr lang="en-GB" sz="3600" b="1" dirty="0" smtClean="0"/>
              <a:t>Thank you!</a:t>
            </a:r>
            <a:endParaRPr lang="en-GB" sz="3600" b="1" dirty="0"/>
          </a:p>
        </p:txBody>
      </p:sp>
    </p:spTree>
    <p:extLst>
      <p:ext uri="{BB962C8B-B14F-4D97-AF65-F5344CB8AC3E}">
        <p14:creationId xmlns:p14="http://schemas.microsoft.com/office/powerpoint/2010/main" val="11947946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57200"/>
            <a:ext cx="7010400" cy="667544"/>
          </a:xfrm>
        </p:spPr>
        <p:txBody>
          <a:bodyPr/>
          <a:lstStyle/>
          <a:p>
            <a:r>
              <a:rPr lang="en-GB" sz="2800" dirty="0" smtClean="0"/>
              <a:t>Instances of social stereotypes</a:t>
            </a:r>
            <a:endParaRPr lang="en-GB" sz="2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28800" y="2480520"/>
            <a:ext cx="3429000" cy="2963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08104" y="1982812"/>
            <a:ext cx="3312368" cy="3037564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691680" y="1628800"/>
            <a:ext cx="3429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000" b="0" i="1" dirty="0"/>
              <a:t>“Once I didn’t talk to my wife for six months”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763688" y="5572125"/>
            <a:ext cx="3429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000" b="0" i="1" dirty="0"/>
              <a:t>“I didn’t want to interrupt”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504" y="1844823"/>
            <a:ext cx="3379968" cy="3312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39012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Conversational styles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828800" y="1676400"/>
            <a:ext cx="3429000" cy="3624808"/>
          </a:xfrm>
        </p:spPr>
        <p:txBody>
          <a:bodyPr/>
          <a:lstStyle/>
          <a:p>
            <a:pPr marL="0" indent="0">
              <a:buNone/>
            </a:pPr>
            <a:r>
              <a:rPr lang="en-GB" sz="2400" b="1" dirty="0" smtClean="0"/>
              <a:t>Collaborative</a:t>
            </a:r>
          </a:p>
          <a:p>
            <a:pPr marL="0" indent="0">
              <a:buNone/>
            </a:pPr>
            <a:r>
              <a:rPr lang="en-GB" sz="2400" i="1" dirty="0" smtClean="0"/>
              <a:t>Sympathy</a:t>
            </a:r>
          </a:p>
          <a:p>
            <a:pPr marL="0" indent="0">
              <a:buNone/>
            </a:pPr>
            <a:r>
              <a:rPr lang="en-GB" sz="2400" i="1" dirty="0" smtClean="0"/>
              <a:t>Rapport</a:t>
            </a:r>
          </a:p>
          <a:p>
            <a:pPr marL="0" indent="0">
              <a:buNone/>
            </a:pPr>
            <a:r>
              <a:rPr lang="en-GB" sz="2400" i="1" dirty="0" smtClean="0"/>
              <a:t>Listening</a:t>
            </a:r>
          </a:p>
          <a:p>
            <a:pPr marL="0" indent="0">
              <a:buNone/>
            </a:pPr>
            <a:r>
              <a:rPr lang="en-GB" sz="2400" i="1" dirty="0" smtClean="0"/>
              <a:t>Private</a:t>
            </a:r>
          </a:p>
          <a:p>
            <a:pPr marL="0" indent="0">
              <a:buNone/>
            </a:pPr>
            <a:r>
              <a:rPr lang="en-GB" sz="2400" i="1" dirty="0" smtClean="0"/>
              <a:t>Intimacy</a:t>
            </a:r>
          </a:p>
          <a:p>
            <a:pPr marL="0" indent="0">
              <a:buNone/>
            </a:pPr>
            <a:r>
              <a:rPr lang="en-GB" sz="2400" i="1" dirty="0" smtClean="0"/>
              <a:t>Connection</a:t>
            </a:r>
          </a:p>
          <a:p>
            <a:pPr marL="0" indent="0">
              <a:buNone/>
            </a:pPr>
            <a:r>
              <a:rPr lang="en-GB" sz="2400" i="1" dirty="0" smtClean="0"/>
              <a:t>Supportive</a:t>
            </a:r>
            <a:r>
              <a:rPr lang="en-GB" sz="2400" dirty="0" smtClean="0"/>
              <a:t> </a:t>
            </a:r>
            <a:endParaRPr lang="en-GB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410200" y="1676400"/>
            <a:ext cx="3429000" cy="3624808"/>
          </a:xfrm>
        </p:spPr>
        <p:txBody>
          <a:bodyPr/>
          <a:lstStyle/>
          <a:p>
            <a:pPr marL="0" indent="0">
              <a:buNone/>
            </a:pPr>
            <a:r>
              <a:rPr lang="en-GB" sz="2400" b="1" dirty="0" smtClean="0"/>
              <a:t>Competitive</a:t>
            </a:r>
          </a:p>
          <a:p>
            <a:pPr marL="0" indent="0">
              <a:buNone/>
            </a:pPr>
            <a:r>
              <a:rPr lang="en-GB" sz="2400" i="1" dirty="0" smtClean="0"/>
              <a:t>Problem-solving</a:t>
            </a:r>
          </a:p>
          <a:p>
            <a:pPr marL="0" indent="0">
              <a:buNone/>
            </a:pPr>
            <a:r>
              <a:rPr lang="en-GB" sz="2400" i="1" dirty="0" smtClean="0"/>
              <a:t>Report</a:t>
            </a:r>
          </a:p>
          <a:p>
            <a:pPr marL="0" indent="0">
              <a:buNone/>
            </a:pPr>
            <a:r>
              <a:rPr lang="en-GB" sz="2400" i="1" dirty="0" smtClean="0"/>
              <a:t>Lecturing</a:t>
            </a:r>
          </a:p>
          <a:p>
            <a:pPr marL="0" indent="0">
              <a:buNone/>
            </a:pPr>
            <a:r>
              <a:rPr lang="en-GB" sz="2400" i="1" dirty="0" smtClean="0"/>
              <a:t>Public</a:t>
            </a:r>
          </a:p>
          <a:p>
            <a:pPr marL="0" indent="0">
              <a:buNone/>
            </a:pPr>
            <a:r>
              <a:rPr lang="en-GB" sz="2400" i="1" dirty="0" smtClean="0"/>
              <a:t>Independence</a:t>
            </a:r>
          </a:p>
          <a:p>
            <a:pPr marL="0" indent="0">
              <a:buNone/>
            </a:pPr>
            <a:r>
              <a:rPr lang="en-GB" sz="2400" i="1" dirty="0" smtClean="0"/>
              <a:t>Status</a:t>
            </a:r>
          </a:p>
          <a:p>
            <a:pPr marL="0" indent="0">
              <a:buNone/>
            </a:pPr>
            <a:r>
              <a:rPr lang="en-GB" sz="2400" i="1" dirty="0" smtClean="0"/>
              <a:t>Oppositional</a:t>
            </a:r>
            <a:endParaRPr lang="en-GB" sz="2400" i="1" dirty="0"/>
          </a:p>
        </p:txBody>
      </p:sp>
    </p:spTree>
    <p:extLst>
      <p:ext uri="{BB962C8B-B14F-4D97-AF65-F5344CB8AC3E}">
        <p14:creationId xmlns:p14="http://schemas.microsoft.com/office/powerpoint/2010/main" val="27487261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v-SE" dirty="0" smtClean="0"/>
              <a:t>Gender and </a:t>
            </a:r>
            <a:r>
              <a:rPr lang="sv-SE" dirty="0" err="1" smtClean="0"/>
              <a:t>language</a:t>
            </a:r>
            <a:r>
              <a:rPr lang="sv-SE" dirty="0"/>
              <a:t> </a:t>
            </a:r>
            <a:r>
              <a:rPr lang="sv-SE" dirty="0" smtClean="0"/>
              <a:t>– a </a:t>
            </a:r>
            <a:r>
              <a:rPr lang="sv-SE" dirty="0" err="1" smtClean="0"/>
              <a:t>binary</a:t>
            </a:r>
            <a:r>
              <a:rPr lang="sv-SE" dirty="0" smtClean="0"/>
              <a:t> </a:t>
            </a:r>
            <a:r>
              <a:rPr lang="sv-SE" dirty="0" err="1" smtClean="0"/>
              <a:t>distinction</a:t>
            </a:r>
            <a:r>
              <a:rPr lang="sv-SE" dirty="0" smtClean="0"/>
              <a:t>?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1979712" y="1990581"/>
            <a:ext cx="2319461" cy="646331"/>
          </a:xfrm>
          <a:prstGeom prst="rect">
            <a:avLst/>
          </a:prstGeom>
          <a:noFill/>
          <a:ln w="22225">
            <a:solidFill>
              <a:schemeClr val="accent1">
                <a:shade val="50000"/>
              </a:schemeClr>
            </a:solidFill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dirty="0">
                <a:latin typeface="+mn-lt"/>
              </a:rPr>
              <a:t>Collaborative style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dirty="0">
                <a:latin typeface="+mn-lt"/>
              </a:rPr>
              <a:t>Feminine</a:t>
            </a:r>
            <a:endParaRPr lang="en-GB" dirty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72200" y="1986107"/>
            <a:ext cx="2376264" cy="646331"/>
          </a:xfrm>
          <a:prstGeom prst="rect">
            <a:avLst/>
          </a:prstGeom>
          <a:noFill/>
          <a:ln w="22225">
            <a:solidFill>
              <a:schemeClr val="accent1">
                <a:shade val="50000"/>
              </a:schemeClr>
            </a:solidFill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dirty="0">
                <a:latin typeface="+mn-lt"/>
              </a:rPr>
              <a:t>Competitive style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dirty="0">
                <a:latin typeface="+mn-lt"/>
              </a:rPr>
              <a:t>Masculine</a:t>
            </a:r>
            <a:endParaRPr lang="en-GB" dirty="0">
              <a:latin typeface="+mn-lt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2123728" y="3212976"/>
            <a:ext cx="6408737" cy="0"/>
          </a:xfrm>
          <a:prstGeom prst="line">
            <a:avLst/>
          </a:prstGeom>
          <a:ln w="22225"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619672" y="3254025"/>
            <a:ext cx="2103438" cy="719137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v-SE" dirty="0" err="1">
                <a:latin typeface="Palatino Linotype" pitchFamily="18" charset="0"/>
              </a:rPr>
              <a:t>Collaborative</a:t>
            </a:r>
            <a:r>
              <a:rPr lang="sv-SE" dirty="0">
                <a:latin typeface="Palatino Linotype" pitchFamily="18" charset="0"/>
              </a:rPr>
              <a:t> style</a:t>
            </a:r>
            <a:endParaRPr lang="en-GB" dirty="0">
              <a:latin typeface="Palatino Linotype" pitchFamily="18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7092280" y="3286568"/>
            <a:ext cx="1987550" cy="654050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v-SE" dirty="0" err="1">
                <a:latin typeface="Palatino Linotype" pitchFamily="18" charset="0"/>
              </a:rPr>
              <a:t>Competitive</a:t>
            </a:r>
            <a:r>
              <a:rPr lang="sv-SE" dirty="0">
                <a:latin typeface="Palatino Linotype" pitchFamily="18" charset="0"/>
              </a:rPr>
              <a:t> style</a:t>
            </a:r>
            <a:endParaRPr lang="en-GB" dirty="0">
              <a:latin typeface="Palatino Linotype" pitchFamily="18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1547665" y="3940618"/>
            <a:ext cx="2520280" cy="369332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v-SE" dirty="0" err="1">
                <a:latin typeface="Palatino Linotype" pitchFamily="18" charset="0"/>
              </a:rPr>
              <a:t>Hegemonic</a:t>
            </a:r>
            <a:r>
              <a:rPr lang="sv-SE" dirty="0">
                <a:latin typeface="Palatino Linotype" pitchFamily="18" charset="0"/>
              </a:rPr>
              <a:t> </a:t>
            </a:r>
            <a:r>
              <a:rPr lang="sv-SE" dirty="0" err="1" smtClean="0">
                <a:latin typeface="Palatino Linotype" pitchFamily="18" charset="0"/>
              </a:rPr>
              <a:t>femininity</a:t>
            </a:r>
            <a:endParaRPr lang="en-GB" dirty="0">
              <a:latin typeface="Palatino Linotype" pitchFamily="18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6526213" y="3935237"/>
            <a:ext cx="2617787" cy="369887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v-SE">
                <a:latin typeface="Palatino Linotype" pitchFamily="18" charset="0"/>
              </a:rPr>
              <a:t>Hegemonic masculinity</a:t>
            </a:r>
            <a:endParaRPr lang="en-GB">
              <a:latin typeface="Palatino Linotype" pitchFamily="18" charset="0"/>
            </a:endParaRPr>
          </a:p>
        </p:txBody>
      </p:sp>
      <p:cxnSp>
        <p:nvCxnSpPr>
          <p:cNvPr id="21" name="Straight Arrow Connector 20"/>
          <p:cNvCxnSpPr>
            <a:stCxn id="18" idx="3"/>
            <a:endCxn id="19" idx="1"/>
          </p:cNvCxnSpPr>
          <p:nvPr/>
        </p:nvCxnSpPr>
        <p:spPr>
          <a:xfrm flipV="1">
            <a:off x="4067945" y="4120181"/>
            <a:ext cx="2458268" cy="5103"/>
          </a:xfrm>
          <a:prstGeom prst="straightConnector1">
            <a:avLst/>
          </a:prstGeom>
          <a:ln w="22225">
            <a:prstDash val="dash"/>
            <a:headEnd type="arrow" w="lg" len="med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4067944" y="4305124"/>
            <a:ext cx="2566988" cy="368300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v-SE" dirty="0" err="1">
                <a:latin typeface="Palatino Linotype" pitchFamily="18" charset="0"/>
              </a:rPr>
              <a:t>Challenging</a:t>
            </a:r>
            <a:r>
              <a:rPr lang="sv-SE" dirty="0">
                <a:latin typeface="Palatino Linotype" pitchFamily="18" charset="0"/>
              </a:rPr>
              <a:t> discourses</a:t>
            </a:r>
            <a:endParaRPr lang="en-GB" dirty="0"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30538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32656"/>
            <a:ext cx="7010400" cy="1066800"/>
          </a:xfrm>
        </p:spPr>
        <p:txBody>
          <a:bodyPr/>
          <a:lstStyle/>
          <a:p>
            <a:r>
              <a:rPr lang="en-GB" sz="2800" dirty="0" smtClean="0"/>
              <a:t>The problem addressed in the RAVE project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1680" y="1676400"/>
            <a:ext cx="7147520" cy="4572000"/>
          </a:xfrm>
        </p:spPr>
        <p:txBody>
          <a:bodyPr/>
          <a:lstStyle/>
          <a:p>
            <a:r>
              <a:rPr lang="en-GB" sz="2600" dirty="0" smtClean="0"/>
              <a:t>Most students know what is politically correct and have little awareness of their own preconceptions and prejudice </a:t>
            </a:r>
          </a:p>
          <a:p>
            <a:pPr lvl="1"/>
            <a:r>
              <a:rPr lang="en-GB" dirty="0" smtClean="0"/>
              <a:t>“I will have no stereotypical assumptions about my future students”</a:t>
            </a:r>
          </a:p>
          <a:p>
            <a:endParaRPr lang="en-GB" dirty="0"/>
          </a:p>
          <a:p>
            <a:r>
              <a:rPr lang="en-GB" sz="2600" dirty="0" smtClean="0"/>
              <a:t>The theoretical knowledge from courses remains just that – factual knowledge (</a:t>
            </a:r>
            <a:r>
              <a:rPr lang="en-GB" sz="2600" smtClean="0"/>
              <a:t>if remembered …)</a:t>
            </a:r>
            <a:endParaRPr lang="en-GB" sz="2600" dirty="0"/>
          </a:p>
        </p:txBody>
      </p:sp>
    </p:spTree>
    <p:extLst>
      <p:ext uri="{BB962C8B-B14F-4D97-AF65-F5344CB8AC3E}">
        <p14:creationId xmlns:p14="http://schemas.microsoft.com/office/powerpoint/2010/main" val="40213657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we want to achieve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Raising students’ awareness of </a:t>
            </a:r>
            <a:r>
              <a:rPr lang="en-GB" b="1" dirty="0" smtClean="0"/>
              <a:t>their own</a:t>
            </a:r>
            <a:r>
              <a:rPr lang="en-GB" dirty="0" smtClean="0"/>
              <a:t> linguistic stereotyping, biases and prejudice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In doing so, develop their factual knowledge into metacognitive knowledge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90681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Tools and method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8601" y="1484784"/>
            <a:ext cx="7010400" cy="4572000"/>
          </a:xfrm>
        </p:spPr>
        <p:txBody>
          <a:bodyPr/>
          <a:lstStyle/>
          <a:p>
            <a:r>
              <a:rPr lang="en-GB" sz="2400" b="1" dirty="0" smtClean="0"/>
              <a:t>New digital media </a:t>
            </a:r>
            <a:r>
              <a:rPr lang="en-GB" sz="2400" dirty="0" smtClean="0"/>
              <a:t>is well suited for different types of so-called </a:t>
            </a:r>
            <a:r>
              <a:rPr lang="en-GB" sz="2400" i="1" dirty="0" smtClean="0"/>
              <a:t>match-guise experiments</a:t>
            </a:r>
            <a:r>
              <a:rPr lang="en-GB" sz="2400" dirty="0" smtClean="0"/>
              <a:t>.</a:t>
            </a:r>
          </a:p>
          <a:p>
            <a:r>
              <a:rPr lang="en-GB" sz="2400" dirty="0" smtClean="0"/>
              <a:t>Prototype test in Second Life – a virtual world</a:t>
            </a:r>
            <a:r>
              <a:rPr lang="en-GB" sz="2400" dirty="0"/>
              <a:t>: </a:t>
            </a:r>
            <a:r>
              <a:rPr lang="en-GB" sz="2400" dirty="0">
                <a:hlinkClick r:id="rId2"/>
              </a:rPr>
              <a:t>https://www.youtube.com/watch?v=</a:t>
            </a:r>
            <a:r>
              <a:rPr lang="en-GB" sz="2400" dirty="0" smtClean="0">
                <a:hlinkClick r:id="rId2"/>
              </a:rPr>
              <a:t>tyXlT3cNHRk</a:t>
            </a:r>
            <a:r>
              <a:rPr lang="en-GB" sz="2400" dirty="0" smtClean="0"/>
              <a:t> </a:t>
            </a:r>
          </a:p>
          <a:p>
            <a:endParaRPr lang="en-GB" dirty="0"/>
          </a:p>
        </p:txBody>
      </p:sp>
      <p:pic>
        <p:nvPicPr>
          <p:cNvPr id="4" name="Bildobjekt 8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88"/>
          <a:stretch/>
        </p:blipFill>
        <p:spPr bwMode="auto">
          <a:xfrm>
            <a:off x="2267744" y="3789040"/>
            <a:ext cx="3743325" cy="2258695"/>
          </a:xfrm>
          <a:prstGeom prst="rect">
            <a:avLst/>
          </a:prstGeom>
          <a:noFill/>
          <a:ln w="9525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142697" y="4456722"/>
            <a:ext cx="27363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One person in the guise of two different teaching assistants: gender morphing and voice morphing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95840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Tools and method, cont’d.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new approach: rigour and KISS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599129"/>
            <a:ext cx="3182417" cy="3761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84168" y="2599129"/>
            <a:ext cx="27363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Pre- and post-testing for implicit and explicit stereotypes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6084168" y="4293096"/>
            <a:ext cx="27363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Voice-morphing followed by test and debriefing 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6084168" y="5589240"/>
            <a:ext cx="27363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Group reflections – for mature and higher level thinking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69945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umu_left_margin">
  <a:themeElements>
    <a:clrScheme name="Tom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om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3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36" charset="0"/>
          </a:defRPr>
        </a:defPPr>
      </a:lstStyle>
    </a:lnDef>
  </a:objectDefaults>
  <a:extraClrSchemeLst>
    <a:extraClrScheme>
      <a:clrScheme name="Tom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umu_left_margin</Template>
  <TotalTime>3465</TotalTime>
  <Words>763</Words>
  <Application>Microsoft Macintosh PowerPoint</Application>
  <PresentationFormat>Bildspel på skärmen (4:3)</PresentationFormat>
  <Paragraphs>126</Paragraphs>
  <Slides>24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24</vt:i4>
      </vt:variant>
    </vt:vector>
  </HeadingPairs>
  <TitlesOfParts>
    <vt:vector size="25" baseType="lpstr">
      <vt:lpstr>umu_left_margin</vt:lpstr>
      <vt:lpstr>C-RAVE:</vt:lpstr>
      <vt:lpstr>Two projects on awareness-raising activities</vt:lpstr>
      <vt:lpstr>Instances of social stereotypes</vt:lpstr>
      <vt:lpstr>Conversational styles</vt:lpstr>
      <vt:lpstr>Gender and language – a binary distinction?</vt:lpstr>
      <vt:lpstr>The problem addressed in the RAVE project</vt:lpstr>
      <vt:lpstr>What we want to achieve </vt:lpstr>
      <vt:lpstr>Tools and method</vt:lpstr>
      <vt:lpstr>Tools and method, cont’d.</vt:lpstr>
      <vt:lpstr>Pilot manipulation:  Telephone discussion between two “researchers”: Robin Simpson and Terry Walker</vt:lpstr>
      <vt:lpstr>The manipulation set-up</vt:lpstr>
      <vt:lpstr>Comparing "Terry" data (competitive strategy)</vt:lpstr>
      <vt:lpstr>Comparing "Robin" data (collaborative strategy)</vt:lpstr>
      <vt:lpstr>Students’ reactions to evaluative statements (II): The person in question is a good listener</vt:lpstr>
      <vt:lpstr>Set-up Round 2 2 Adobe discussion between two “researchers”: Mats Deutschmann and Karyn (alias Jane/John Watts)l</vt:lpstr>
      <vt:lpstr>PowerPoint-presentation</vt:lpstr>
      <vt:lpstr>Responses</vt:lpstr>
      <vt:lpstr>Note the following</vt:lpstr>
      <vt:lpstr>Some students’ comments after the debriefing session</vt:lpstr>
      <vt:lpstr>Conclusion from RAVE pilot rounds</vt:lpstr>
      <vt:lpstr>Our biggest challenges</vt:lpstr>
      <vt:lpstr>C-RAVE: Applications to the Seychelles context</vt:lpstr>
      <vt:lpstr>Finally</vt:lpstr>
      <vt:lpstr>PowerPoint-presentation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Methods for raising Awareness of Linguistic Gender Stereotyping using Virtual Simulation</dc:title>
  <dc:creator>Anders S</dc:creator>
  <cp:lastModifiedBy>Mats Deutschmann</cp:lastModifiedBy>
  <cp:revision>58</cp:revision>
  <cp:lastPrinted>2015-07-01T08:57:30Z</cp:lastPrinted>
  <dcterms:created xsi:type="dcterms:W3CDTF">2015-06-29T11:55:01Z</dcterms:created>
  <dcterms:modified xsi:type="dcterms:W3CDTF">2016-04-06T06:40:04Z</dcterms:modified>
</cp:coreProperties>
</file>